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7" r:id="rId4"/>
    <p:sldId id="268" r:id="rId5"/>
    <p:sldId id="285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6" r:id="rId17"/>
    <p:sldId id="280" r:id="rId18"/>
    <p:sldId id="279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03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37C66-FF20-451D-9349-B63C5F8343DD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6ED13-F885-424C-A100-6419C4A1E8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2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ED13-F885-424C-A100-6419C4A1E85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9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ED13-F885-424C-A100-6419C4A1E8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8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2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1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9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1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1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7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9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3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7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4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3BA27-C6F5-4414-9D3F-6C292CEE2C8B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20EBC-C77D-4BB4-8825-93A9DF0245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9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7258" y="0"/>
            <a:ext cx="9151257" cy="6858000"/>
          </a:xfrm>
          <a:prstGeom prst="rect">
            <a:avLst/>
          </a:prstGeom>
          <a:blipFill dpi="0" rotWithShape="1">
            <a:blip r:embed="rId3">
              <a:alphaModFix amt="8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21771" y="-533400"/>
            <a:ext cx="912585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Rocket Men</a:t>
            </a:r>
          </a:p>
          <a:p>
            <a:pPr algn="ctr"/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Project One Giant Leap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Altitude and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Altitudes and Drift at each Wind Speed:</a:t>
            </a:r>
          </a:p>
          <a:p>
            <a:pPr lvl="1"/>
            <a:r>
              <a:rPr lang="en-US" dirty="0" smtClean="0"/>
              <a:t>5 mph</a:t>
            </a:r>
          </a:p>
          <a:p>
            <a:pPr lvl="1"/>
            <a:r>
              <a:rPr lang="en-US" dirty="0" smtClean="0"/>
              <a:t>10 mph</a:t>
            </a:r>
          </a:p>
          <a:p>
            <a:pPr lvl="1"/>
            <a:r>
              <a:rPr lang="en-US" dirty="0" smtClean="0"/>
              <a:t>15 mph</a:t>
            </a:r>
          </a:p>
          <a:p>
            <a:pPr lvl="1"/>
            <a:r>
              <a:rPr lang="en-US" dirty="0" smtClean="0"/>
              <a:t>20 mph</a:t>
            </a:r>
            <a:endParaRPr lang="en-US" dirty="0"/>
          </a:p>
        </p:txBody>
      </p:sp>
      <p:pic>
        <p:nvPicPr>
          <p:cNvPr id="3074" name="Picture 2" descr="https://photos-6.dropbox.com/t/0/AABAWgcv08lTVLRx05G5ljfLLfgMMjO_vUNLysq0VlGufw/10/152706552/jpeg/32x32/3/1363604400/0/2/20130317_135018.jpg/san_srn_xHF2p9LMH8Kj7gESE-DGuJvydRmvl0Ie_zU?size=1024x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88" y="68341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Plans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0661"/>
            <a:ext cx="3733800" cy="4525963"/>
          </a:xfrm>
        </p:spPr>
        <p:txBody>
          <a:bodyPr/>
          <a:lstStyle/>
          <a:p>
            <a:r>
              <a:rPr lang="en-US" dirty="0" smtClean="0"/>
              <a:t>Another Full-Scale Launch</a:t>
            </a:r>
          </a:p>
          <a:p>
            <a:r>
              <a:rPr lang="en-US" dirty="0" smtClean="0"/>
              <a:t>Launch Procedures</a:t>
            </a:r>
          </a:p>
          <a:p>
            <a:pPr lvl="1"/>
            <a:r>
              <a:rPr lang="en-US" dirty="0" smtClean="0"/>
              <a:t>Safety precautions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2050" name="Picture 2" descr="https://photos-5.dropbox.com/t/0/AACmNJfplzZW0LtGQuRePbteXAWTLuUAe85CZXMBlHLyqg/10/152706552/jpeg/32x32/3/1363604400/0/2/20130302_124426.jpg/h12Cqvf0R-0SP0tTyrOT3tTsCS7X6yCTsXyivcpYBQk?size=1024x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65" y="533400"/>
            <a:ext cx="4118372" cy="549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636"/>
            <a:ext cx="8229600" cy="1143000"/>
          </a:xfrm>
        </p:spPr>
        <p:txBody>
          <a:bodyPr/>
          <a:lstStyle/>
          <a:p>
            <a:r>
              <a:rPr lang="en-US" dirty="0" smtClean="0"/>
              <a:t>Full-Scale Flight Test Data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9849" r="43611" b="10796"/>
          <a:stretch/>
        </p:blipFill>
        <p:spPr bwMode="auto">
          <a:xfrm>
            <a:off x="876300" y="838199"/>
            <a:ext cx="7391400" cy="590232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564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Recovery System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" y="2332037"/>
            <a:ext cx="8229600" cy="4525963"/>
          </a:xfrm>
        </p:spPr>
        <p:txBody>
          <a:bodyPr/>
          <a:lstStyle/>
          <a:p>
            <a:r>
              <a:rPr lang="en-US" dirty="0"/>
              <a:t>Electronics Bay</a:t>
            </a:r>
          </a:p>
          <a:p>
            <a:pPr lvl="1"/>
            <a:r>
              <a:rPr lang="en-US" dirty="0"/>
              <a:t>Altimeters</a:t>
            </a:r>
          </a:p>
          <a:p>
            <a:pPr lvl="1"/>
            <a:r>
              <a:rPr lang="en-US" dirty="0"/>
              <a:t>Black-powder</a:t>
            </a:r>
          </a:p>
          <a:p>
            <a:r>
              <a:rPr lang="en-US" dirty="0"/>
              <a:t>Full-Scale Launch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2" t="11554" r="32000" b="14587"/>
          <a:stretch/>
        </p:blipFill>
        <p:spPr bwMode="auto">
          <a:xfrm>
            <a:off x="3733800" y="231871"/>
            <a:ext cx="5236029" cy="633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0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Launch Vehicle Requirement Verifications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Airframe</a:t>
            </a:r>
          </a:p>
          <a:p>
            <a:pPr lvl="1"/>
            <a:r>
              <a:rPr lang="en-US" dirty="0" smtClean="0"/>
              <a:t>Fin Configuration</a:t>
            </a:r>
          </a:p>
          <a:p>
            <a:r>
              <a:rPr lang="en-US" dirty="0" smtClean="0"/>
              <a:t>Recovery System</a:t>
            </a:r>
          </a:p>
          <a:p>
            <a:pPr lvl="1"/>
            <a:r>
              <a:rPr lang="en-US" dirty="0" smtClean="0"/>
              <a:t>Drogue Parachute</a:t>
            </a:r>
          </a:p>
          <a:p>
            <a:pPr lvl="1"/>
            <a:r>
              <a:rPr lang="en-US" dirty="0" smtClean="0"/>
              <a:t>Main Parachute</a:t>
            </a:r>
          </a:p>
          <a:p>
            <a:pPr lvl="1"/>
            <a:r>
              <a:rPr lang="en-US" dirty="0" smtClean="0"/>
              <a:t>Electronics Bay</a:t>
            </a:r>
          </a:p>
          <a:p>
            <a:endParaRPr lang="en-US" dirty="0"/>
          </a:p>
        </p:txBody>
      </p:sp>
      <p:pic>
        <p:nvPicPr>
          <p:cNvPr id="4098" name="Picture 2" descr="https://photos-3.dropbox.com/t/0/AABZJ_9KzniM9291flE7W9wyoCycQgBeaS31u5XuoTg9SA/10/152706552/jpeg/32x32/3/1363604400/0/2/20130317_110144_9.jpg/AYTxo1KbTtWBx2O754RE1ZPd9_1ee_ms2lGc_6kgjyQ?size=1024x76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7" t="13330" r="20807" b="29119"/>
          <a:stretch/>
        </p:blipFill>
        <p:spPr bwMode="auto">
          <a:xfrm>
            <a:off x="5791200" y="1025769"/>
            <a:ext cx="2858086" cy="52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044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Payload Design and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6519"/>
            <a:ext cx="8229600" cy="4525963"/>
          </a:xfrm>
        </p:spPr>
        <p:txBody>
          <a:bodyPr/>
          <a:lstStyle/>
          <a:p>
            <a:r>
              <a:rPr lang="en-US" dirty="0" smtClean="0"/>
              <a:t>Flexibl</a:t>
            </a:r>
            <a:r>
              <a:rPr lang="en-US" dirty="0" smtClean="0"/>
              <a:t>e solar panel</a:t>
            </a:r>
          </a:p>
          <a:p>
            <a:pPr lvl="1"/>
            <a:r>
              <a:rPr lang="en-US" dirty="0" smtClean="0"/>
              <a:t>Wooden trusses</a:t>
            </a:r>
          </a:p>
          <a:p>
            <a:r>
              <a:rPr lang="en-US" dirty="0" smtClean="0"/>
              <a:t>Electronics </a:t>
            </a:r>
          </a:p>
          <a:p>
            <a:r>
              <a:rPr lang="en-US" dirty="0" smtClean="0"/>
              <a:t>Payload Airframe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14196" r="14790" b="9561"/>
          <a:stretch/>
        </p:blipFill>
        <p:spPr bwMode="auto">
          <a:xfrm>
            <a:off x="5105400" y="531668"/>
            <a:ext cx="3429000" cy="579466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128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Payload Key Design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Flexible Solar Panel</a:t>
            </a:r>
          </a:p>
          <a:p>
            <a:r>
              <a:rPr lang="en-US" dirty="0" smtClean="0"/>
              <a:t>Protective Lucite Cylinder</a:t>
            </a:r>
          </a:p>
          <a:p>
            <a:r>
              <a:rPr lang="en-US" dirty="0" smtClean="0"/>
              <a:t>Programmable Arduino</a:t>
            </a:r>
          </a:p>
          <a:p>
            <a:r>
              <a:rPr lang="en-US" dirty="0" smtClean="0"/>
              <a:t>Interchangeable Parts</a:t>
            </a:r>
            <a:endParaRPr lang="en-US" dirty="0"/>
          </a:p>
        </p:txBody>
      </p:sp>
      <p:pic>
        <p:nvPicPr>
          <p:cNvPr id="5122" name="Picture 2" descr="https://photos-6.dropbox.com/t/0/AACqzSfSKVY8sX6SUdTYMc2C8K4hhgsQJBLZY1dDY4DNzA/10/152706552/jpeg/32x32/3/1363604400/0/2/20130317_152659.jpg/hoMxTWE9SLh_YWX5mpcMWE6LFWmKT2KL6xPy0HSPlPg?size=1024x76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 t="74070" r="64434" b="13381"/>
          <a:stretch/>
        </p:blipFill>
        <p:spPr bwMode="auto">
          <a:xfrm>
            <a:off x="5334000" y="1676400"/>
            <a:ext cx="2971800" cy="44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Payload Verification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Changes to Payload need approval by NASA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 of Scientific method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Recoverability and Reusability of Payload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31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359"/>
            <a:ext cx="8229600" cy="1143000"/>
          </a:xfrm>
        </p:spPr>
        <p:txBody>
          <a:bodyPr/>
          <a:lstStyle/>
          <a:p>
            <a:r>
              <a:rPr lang="en-US" dirty="0" smtClean="0"/>
              <a:t>Payload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r>
              <a:rPr lang="en-US" dirty="0" smtClean="0"/>
              <a:t>Bottom half of rocket</a:t>
            </a:r>
          </a:p>
          <a:p>
            <a:r>
              <a:rPr lang="en-US" dirty="0" smtClean="0"/>
              <a:t>In line with shock cord</a:t>
            </a:r>
          </a:p>
          <a:p>
            <a:r>
              <a:rPr lang="en-US" dirty="0" smtClean="0"/>
              <a:t>Drogue parachute attached to the shock cord above payload-not attached to the payload</a:t>
            </a:r>
          </a:p>
          <a:p>
            <a:endParaRPr lang="en-US" dirty="0"/>
          </a:p>
        </p:txBody>
      </p:sp>
      <p:sp>
        <p:nvSpPr>
          <p:cNvPr id="5" name="AutoShape 4" descr="https://mail-attachment.googleusercontent.com/attachment/u/0/?ui=2&amp;ik=814c6972c7&amp;view=att&amp;th=13ccbf4acd487b1a&amp;attid=0.2&amp;disp=inline&amp;realattid=f_hd2ctq5t1&amp;safe=1&amp;zw&amp;saduie=AG9B_P_XQTX-vdkaiL9e8NONBAwr&amp;sadet=1363524356995&amp;sads=tE9JRhNN3r8a7IQU0w0HERqGU4M"/>
          <p:cNvSpPr>
            <a:spLocks noChangeAspect="1" noChangeArrowheads="1"/>
          </p:cNvSpPr>
          <p:nvPr/>
        </p:nvSpPr>
        <p:spPr bwMode="auto">
          <a:xfrm>
            <a:off x="155575" y="-2841625"/>
            <a:ext cx="394335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Laura\Downloads\new3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1" r="19146" b="4445"/>
          <a:stretch/>
        </p:blipFill>
        <p:spPr bwMode="auto">
          <a:xfrm rot="16200000">
            <a:off x="3726872" y="-2009323"/>
            <a:ext cx="1690256" cy="799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Interfaces with Ground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Rocket Airframe</a:t>
            </a:r>
          </a:p>
          <a:p>
            <a:r>
              <a:rPr lang="en-US" dirty="0" smtClean="0"/>
              <a:t>Electronics Bay</a:t>
            </a:r>
          </a:p>
          <a:p>
            <a:r>
              <a:rPr lang="en-US" dirty="0" smtClean="0"/>
              <a:t>Payload</a:t>
            </a:r>
          </a:p>
          <a:p>
            <a:r>
              <a:rPr lang="en-US" dirty="0" smtClean="0"/>
              <a:t>Parachutes</a:t>
            </a:r>
            <a:endParaRPr lang="en-US" dirty="0"/>
          </a:p>
        </p:txBody>
      </p:sp>
      <p:pic>
        <p:nvPicPr>
          <p:cNvPr id="1026" name="Picture 2" descr="https://photos-6.dropbox.com/t/0/AACqzSfSKVY8sX6SUdTYMc2C8K4hhgsQJBLZY1dDY4DNzA/10/152706552/jpeg/32x32/3/1363604400/0/2/20130317_152659.jpg/hoMxTWE9SLh_YWX5mpcMWE6LFWmKT2KL6xPy0HSPlPg?size=1024x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518"/>
            <a:ext cx="4823222" cy="64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Design and Dimensions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318" y="1371600"/>
            <a:ext cx="8839200" cy="51054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Rocket Length- 81.95 in.</a:t>
            </a:r>
          </a:p>
          <a:p>
            <a:pPr lvl="0"/>
            <a:r>
              <a:rPr lang="en-US" dirty="0" smtClean="0"/>
              <a:t>Rocket Mass- 16.7 lbs.</a:t>
            </a:r>
          </a:p>
          <a:p>
            <a:pPr lvl="0"/>
            <a:r>
              <a:rPr lang="en-US" dirty="0" smtClean="0"/>
              <a:t>Top Body Tube Length- 27.7 in.</a:t>
            </a:r>
          </a:p>
          <a:p>
            <a:pPr lvl="0"/>
            <a:r>
              <a:rPr lang="en-US" dirty="0" smtClean="0"/>
              <a:t>Bottom Body Tube Length- 36.0 in.</a:t>
            </a:r>
          </a:p>
          <a:p>
            <a:pPr lvl="0"/>
            <a:r>
              <a:rPr lang="en-US" dirty="0" smtClean="0"/>
              <a:t>Cone Length- 18.25 in.</a:t>
            </a:r>
          </a:p>
          <a:p>
            <a:pPr lvl="0"/>
            <a:r>
              <a:rPr lang="en-US" dirty="0" smtClean="0"/>
              <a:t>Body Tube Inner Diameter- 3.9 in.</a:t>
            </a:r>
          </a:p>
          <a:p>
            <a:pPr lvl="0"/>
            <a:r>
              <a:rPr lang="en-US" dirty="0" smtClean="0"/>
              <a:t>Body Tube Circumference- 13.0 in.</a:t>
            </a:r>
          </a:p>
          <a:p>
            <a:pPr lvl="0"/>
            <a:r>
              <a:rPr lang="en-US" dirty="0" smtClean="0"/>
              <a:t>Static Stability Margin- 2.51 cal.</a:t>
            </a:r>
          </a:p>
        </p:txBody>
      </p:sp>
    </p:spTree>
    <p:extLst>
      <p:ext uri="{BB962C8B-B14F-4D97-AF65-F5344CB8AC3E}">
        <p14:creationId xmlns:p14="http://schemas.microsoft.com/office/powerpoint/2010/main" val="37276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2400" y="6858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Design Features of Launch Vehicle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43400" y="228915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Fin Configuration</a:t>
            </a:r>
          </a:p>
          <a:p>
            <a:r>
              <a:rPr lang="en-US" dirty="0" smtClean="0"/>
              <a:t>Electronics Bay</a:t>
            </a:r>
          </a:p>
          <a:p>
            <a:r>
              <a:rPr lang="en-US" dirty="0" smtClean="0"/>
              <a:t>Payload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0"/>
            <a:ext cx="3505201" cy="6828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47893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Motor Description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Cesaroni K2045 Vmax motor</a:t>
            </a:r>
            <a:endParaRPr lang="en-US" sz="2800" dirty="0"/>
          </a:p>
          <a:p>
            <a:pPr lvl="1"/>
            <a:r>
              <a:rPr lang="en-US" dirty="0" smtClean="0"/>
              <a:t>54mm diameter</a:t>
            </a:r>
            <a:endParaRPr lang="en-US" sz="1600" dirty="0" smtClean="0"/>
          </a:p>
          <a:p>
            <a:pPr lvl="1"/>
            <a:r>
              <a:rPr lang="en-US" dirty="0" smtClean="0"/>
              <a:t>16.0 in. length</a:t>
            </a:r>
            <a:endParaRPr lang="en-US" sz="2400" dirty="0"/>
          </a:p>
          <a:p>
            <a:pPr lvl="1"/>
            <a:r>
              <a:rPr lang="en-US" dirty="0" smtClean="0"/>
              <a:t>1417 Newton-seconds of impulse </a:t>
            </a:r>
          </a:p>
          <a:p>
            <a:pPr lvl="1"/>
            <a:r>
              <a:rPr lang="en-US" sz="2800" dirty="0" smtClean="0"/>
              <a:t>Reliable rocket motor supplier</a:t>
            </a:r>
          </a:p>
          <a:p>
            <a:pPr lvl="1"/>
            <a:r>
              <a:rPr lang="en-US" dirty="0" smtClean="0"/>
              <a:t>Cesaroni motors are affordable given our budget. 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Users\Laura\Downloads\DSC_0097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30505" r="18738"/>
          <a:stretch/>
        </p:blipFill>
        <p:spPr bwMode="auto">
          <a:xfrm>
            <a:off x="4876800" y="685800"/>
            <a:ext cx="4033311" cy="57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Flight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Stability margin-2.56 cal.</a:t>
            </a:r>
          </a:p>
          <a:p>
            <a:r>
              <a:rPr lang="en-US" dirty="0" smtClean="0"/>
              <a:t>CG: 58.1 inches</a:t>
            </a:r>
          </a:p>
          <a:p>
            <a:r>
              <a:rPr lang="en-US" dirty="0" smtClean="0"/>
              <a:t>CP: 68.4 inches</a:t>
            </a:r>
          </a:p>
          <a:p>
            <a:r>
              <a:rPr lang="en-US" dirty="0" smtClean="0"/>
              <a:t>Straight </a:t>
            </a:r>
            <a:r>
              <a:rPr lang="en-US" dirty="0" smtClean="0"/>
              <a:t>and </a:t>
            </a:r>
            <a:r>
              <a:rPr lang="en-US" dirty="0" smtClean="0"/>
              <a:t>consistent flights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4" cstate="print"/>
          <a:srcRect l="10896" t="49388" r="14190" b="37296"/>
          <a:stretch/>
        </p:blipFill>
        <p:spPr bwMode="auto">
          <a:xfrm>
            <a:off x="497541" y="4419600"/>
            <a:ext cx="8148918" cy="1882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6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90501" y="228600"/>
            <a:ext cx="9525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Thrust-to-Weight Ratio and Rail Exit Velocity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9117106" cy="4525963"/>
          </a:xfrm>
        </p:spPr>
        <p:txBody>
          <a:bodyPr/>
          <a:lstStyle/>
          <a:p>
            <a:pPr lvl="0"/>
            <a:r>
              <a:rPr lang="en-US" dirty="0" smtClean="0"/>
              <a:t>Rail Exit Velocity - 148ft/s</a:t>
            </a:r>
          </a:p>
          <a:p>
            <a:pPr lvl="0"/>
            <a:r>
              <a:rPr lang="en-US" dirty="0" smtClean="0"/>
              <a:t>Thrust-to-Weight Ratio – 43.0</a:t>
            </a:r>
          </a:p>
          <a:p>
            <a:pPr marL="0" lv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6" name="Picture 5" descr="C:\Users\vpanda636\Desktop\curv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943" y="2667000"/>
            <a:ext cx="5472113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3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Simulated mass of rocket </a:t>
            </a:r>
          </a:p>
          <a:p>
            <a:pPr lvl="1"/>
            <a:r>
              <a:rPr lang="en-US" dirty="0" smtClean="0"/>
              <a:t>10.7 lbs.</a:t>
            </a:r>
          </a:p>
          <a:p>
            <a:r>
              <a:rPr lang="en-US" dirty="0" smtClean="0"/>
              <a:t>Mass of 1</a:t>
            </a:r>
            <a:r>
              <a:rPr lang="en-US" baseline="30000" dirty="0" smtClean="0"/>
              <a:t>st</a:t>
            </a:r>
            <a:r>
              <a:rPr lang="en-US" dirty="0" smtClean="0"/>
              <a:t> rocket </a:t>
            </a:r>
          </a:p>
          <a:p>
            <a:pPr lvl="1"/>
            <a:r>
              <a:rPr lang="en-US" dirty="0" smtClean="0"/>
              <a:t>Total 16.7 lbs.</a:t>
            </a:r>
          </a:p>
          <a:p>
            <a:pPr lvl="1"/>
            <a:r>
              <a:rPr lang="en-US" dirty="0" smtClean="0"/>
              <a:t>Simulated Payload – 1.6 lbs.</a:t>
            </a:r>
          </a:p>
          <a:p>
            <a:pPr lvl="1"/>
            <a:r>
              <a:rPr lang="en-US" dirty="0" smtClean="0"/>
              <a:t>64% increase in mass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Parachute Sizes and Descent </a:t>
            </a:r>
            <a:r>
              <a:rPr lang="en-US" dirty="0"/>
              <a:t>R</a:t>
            </a:r>
            <a:r>
              <a:rPr lang="en-US" dirty="0" smtClean="0"/>
              <a:t>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Drogue parachute </a:t>
            </a:r>
          </a:p>
          <a:p>
            <a:pPr lvl="1"/>
            <a:r>
              <a:rPr lang="en-US" dirty="0" smtClean="0"/>
              <a:t> 15 inches</a:t>
            </a:r>
          </a:p>
          <a:p>
            <a:r>
              <a:rPr lang="en-US" dirty="0" smtClean="0"/>
              <a:t>Main parachute  72 inches</a:t>
            </a:r>
          </a:p>
          <a:p>
            <a:r>
              <a:rPr lang="en-US" dirty="0" smtClean="0"/>
              <a:t>Safe descent rate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86844" y="1600200"/>
            <a:ext cx="4231265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7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 at Key Phases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Phases: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Drogue Parachute Deployment</a:t>
            </a:r>
          </a:p>
          <a:p>
            <a:pPr marL="1200150" lvl="2" indent="-342900"/>
            <a:r>
              <a:rPr lang="en-US" dirty="0" smtClean="0"/>
              <a:t>Top Half of Rocket: 486 ft-lbs</a:t>
            </a:r>
          </a:p>
          <a:p>
            <a:pPr marL="1200150" lvl="2" indent="-342900"/>
            <a:r>
              <a:rPr lang="en-US" dirty="0" smtClean="0"/>
              <a:t>Payload: 100 ft-lbs</a:t>
            </a:r>
          </a:p>
          <a:p>
            <a:pPr marL="1200150" lvl="2" indent="-342900"/>
            <a:r>
              <a:rPr lang="en-US" dirty="0" smtClean="0"/>
              <a:t>Back Half of Rocket: 607 ft-lbs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Main Parachute Deployment</a:t>
            </a:r>
          </a:p>
          <a:p>
            <a:pPr marL="1200150" lvl="2" indent="-342900"/>
            <a:r>
              <a:rPr lang="en-US" dirty="0" smtClean="0"/>
              <a:t>Top Half of Rocket: 15.8 ft-lbs</a:t>
            </a:r>
          </a:p>
          <a:p>
            <a:pPr marL="1200150" lvl="2" indent="-342900"/>
            <a:r>
              <a:rPr lang="en-US" dirty="0" smtClean="0"/>
              <a:t>Electronics Bay: 5.5 ft-lbs</a:t>
            </a:r>
          </a:p>
          <a:p>
            <a:pPr marL="1200150" lvl="2" indent="-342900"/>
            <a:r>
              <a:rPr lang="en-US" dirty="0" smtClean="0"/>
              <a:t>Payload: 6.2 ft-lbs</a:t>
            </a:r>
          </a:p>
          <a:p>
            <a:pPr marL="1200150" lvl="2" indent="-342900"/>
            <a:r>
              <a:rPr lang="en-US" dirty="0" smtClean="0"/>
              <a:t>Back Half of Rocket: 25.8 ft-lbs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372</Words>
  <Application>Microsoft Office PowerPoint</Application>
  <PresentationFormat>On-screen Show (4:3)</PresentationFormat>
  <Paragraphs>123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Design and Dimensions </vt:lpstr>
      <vt:lpstr>Key Design Features of Launch Vehicle</vt:lpstr>
      <vt:lpstr>Motor Description</vt:lpstr>
      <vt:lpstr>Rocket Flight Stability</vt:lpstr>
      <vt:lpstr>Thrust-to-Weight Ratio and Rail Exit Velocity</vt:lpstr>
      <vt:lpstr>Mass Statement</vt:lpstr>
      <vt:lpstr>Parachute Sizes and Descent Rates</vt:lpstr>
      <vt:lpstr>Kinetic Energy at Key Phases</vt:lpstr>
      <vt:lpstr>Predicted Altitude and Drift</vt:lpstr>
      <vt:lpstr>Test Plans and Procedures</vt:lpstr>
      <vt:lpstr>Full-Scale Flight Test Data</vt:lpstr>
      <vt:lpstr>Recovery System Tests</vt:lpstr>
      <vt:lpstr>Launch Vehicle Requirement Verifications</vt:lpstr>
      <vt:lpstr>Payload Design and Dimensions</vt:lpstr>
      <vt:lpstr>Payload Key Design Features</vt:lpstr>
      <vt:lpstr>Payload Verification Requirements</vt:lpstr>
      <vt:lpstr>Payload Integration</vt:lpstr>
      <vt:lpstr>Interfaces with Ground Systems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Laura</cp:lastModifiedBy>
  <cp:revision>76</cp:revision>
  <dcterms:created xsi:type="dcterms:W3CDTF">2012-10-26T23:04:08Z</dcterms:created>
  <dcterms:modified xsi:type="dcterms:W3CDTF">2013-03-18T10:12:08Z</dcterms:modified>
</cp:coreProperties>
</file>