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37C66-FF20-451D-9349-B63C5F8343DD}" type="datetimeFigureOut">
              <a:rPr lang="en-US" smtClean="0"/>
              <a:pPr/>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6ED13-F885-424C-A100-6419C4A1E85C}" type="slidenum">
              <a:rPr lang="en-US" smtClean="0"/>
              <a:pPr/>
              <a:t>‹#›</a:t>
            </a:fld>
            <a:endParaRPr lang="en-US"/>
          </a:p>
        </p:txBody>
      </p:sp>
    </p:spTree>
    <p:extLst>
      <p:ext uri="{BB962C8B-B14F-4D97-AF65-F5344CB8AC3E}">
        <p14:creationId xmlns:p14="http://schemas.microsoft.com/office/powerpoint/2010/main" val="290392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6ED13-F885-424C-A100-6419C4A1E85C}" type="slidenum">
              <a:rPr lang="en-US" smtClean="0"/>
              <a:pPr/>
              <a:t>1</a:t>
            </a:fld>
            <a:endParaRPr lang="en-US"/>
          </a:p>
        </p:txBody>
      </p:sp>
    </p:spTree>
    <p:extLst>
      <p:ext uri="{BB962C8B-B14F-4D97-AF65-F5344CB8AC3E}">
        <p14:creationId xmlns:p14="http://schemas.microsoft.com/office/powerpoint/2010/main" val="321049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3BA27-C6F5-4414-9D3F-6C292CEE2C8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78452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3BA27-C6F5-4414-9D3F-6C292CEE2C8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261141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3BA27-C6F5-4414-9D3F-6C292CEE2C8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49189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3BA27-C6F5-4414-9D3F-6C292CEE2C8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230171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3BA27-C6F5-4414-9D3F-6C292CEE2C8B}"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86891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53BA27-C6F5-4414-9D3F-6C292CEE2C8B}"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126117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3BA27-C6F5-4414-9D3F-6C292CEE2C8B}" type="datetimeFigureOut">
              <a:rPr lang="en-US" smtClean="0"/>
              <a:pPr/>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212919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3BA27-C6F5-4414-9D3F-6C292CEE2C8B}" type="datetimeFigureOut">
              <a:rPr lang="en-US" smtClean="0"/>
              <a:pPr/>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221613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3BA27-C6F5-4414-9D3F-6C292CEE2C8B}" type="datetimeFigureOut">
              <a:rPr lang="en-US" smtClean="0"/>
              <a:pPr/>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85437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3BA27-C6F5-4414-9D3F-6C292CEE2C8B}"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15139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3BA27-C6F5-4414-9D3F-6C292CEE2C8B}" type="datetimeFigureOut">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0EBC-C77D-4BB4-8825-93A9DF02450B}" type="slidenum">
              <a:rPr lang="en-US" smtClean="0"/>
              <a:pPr/>
              <a:t>‹#›</a:t>
            </a:fld>
            <a:endParaRPr lang="en-US"/>
          </a:p>
        </p:txBody>
      </p:sp>
    </p:spTree>
    <p:extLst>
      <p:ext uri="{BB962C8B-B14F-4D97-AF65-F5344CB8AC3E}">
        <p14:creationId xmlns:p14="http://schemas.microsoft.com/office/powerpoint/2010/main" val="98804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3BA27-C6F5-4414-9D3F-6C292CEE2C8B}" type="datetimeFigureOut">
              <a:rPr lang="en-US" smtClean="0"/>
              <a:pPr/>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20EBC-C77D-4BB4-8825-93A9DF02450B}" type="slidenum">
              <a:rPr lang="en-US" smtClean="0"/>
              <a:pPr/>
              <a:t>‹#›</a:t>
            </a:fld>
            <a:endParaRPr lang="en-US"/>
          </a:p>
        </p:txBody>
      </p:sp>
    </p:spTree>
    <p:extLst>
      <p:ext uri="{BB962C8B-B14F-4D97-AF65-F5344CB8AC3E}">
        <p14:creationId xmlns:p14="http://schemas.microsoft.com/office/powerpoint/2010/main" val="139749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58" y="0"/>
            <a:ext cx="9151257" cy="6858000"/>
          </a:xfrm>
          <a:prstGeom prst="rect">
            <a:avLst/>
          </a:prstGeom>
          <a:blipFill dpi="0" rotWithShape="1">
            <a:blip r:embed="rId3">
              <a:alphaModFix amt="82000"/>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21771" y="-533400"/>
            <a:ext cx="9125858" cy="7294305"/>
          </a:xfrm>
          <a:prstGeom prst="rect">
            <a:avLst/>
          </a:prstGeom>
          <a:noFill/>
        </p:spPr>
        <p:txBody>
          <a:bodyPr wrap="square" rtlCol="0">
            <a:spAutoFit/>
          </a:bodyPr>
          <a:lstStyle/>
          <a:p>
            <a:pPr algn="ctr"/>
            <a:endParaRPr lang="en-US" sz="4400" dirty="0">
              <a:latin typeface="Arial" pitchFamily="34" charset="0"/>
              <a:cs typeface="Arial" pitchFamily="34" charset="0"/>
            </a:endParaRPr>
          </a:p>
          <a:p>
            <a:pPr algn="ctr"/>
            <a:r>
              <a:rPr lang="en-US" sz="4400" dirty="0" smtClean="0">
                <a:solidFill>
                  <a:schemeClr val="tx1">
                    <a:lumMod val="85000"/>
                    <a:lumOff val="15000"/>
                  </a:schemeClr>
                </a:solidFill>
                <a:latin typeface="Arial" pitchFamily="34" charset="0"/>
                <a:cs typeface="Arial" pitchFamily="34" charset="0"/>
              </a:rPr>
              <a:t>The Rocket Men</a:t>
            </a:r>
          </a:p>
          <a:p>
            <a:pPr algn="ctr"/>
            <a:endParaRPr lang="en-US" sz="4400" dirty="0">
              <a:solidFill>
                <a:schemeClr val="tx1">
                  <a:lumMod val="85000"/>
                  <a:lumOff val="15000"/>
                </a:schemeClr>
              </a:solidFill>
              <a:latin typeface="Arial" pitchFamily="34" charset="0"/>
              <a:cs typeface="Arial" pitchFamily="34" charset="0"/>
            </a:endParaRPr>
          </a:p>
          <a:p>
            <a:pPr algn="ctr"/>
            <a:endParaRPr lang="en-US" sz="4400" dirty="0" smtClean="0">
              <a:solidFill>
                <a:schemeClr val="tx1">
                  <a:lumMod val="85000"/>
                  <a:lumOff val="15000"/>
                </a:schemeClr>
              </a:solidFill>
              <a:latin typeface="Arial" pitchFamily="34" charset="0"/>
              <a:cs typeface="Arial" pitchFamily="34" charset="0"/>
            </a:endParaRPr>
          </a:p>
          <a:p>
            <a:pPr algn="ctr"/>
            <a:endParaRPr lang="en-US" sz="4400" dirty="0">
              <a:solidFill>
                <a:schemeClr val="tx1">
                  <a:lumMod val="85000"/>
                  <a:lumOff val="15000"/>
                </a:schemeClr>
              </a:solidFill>
              <a:latin typeface="Arial" pitchFamily="34" charset="0"/>
              <a:cs typeface="Arial" pitchFamily="34" charset="0"/>
            </a:endParaRPr>
          </a:p>
          <a:p>
            <a:pPr algn="ctr"/>
            <a:endParaRPr lang="en-US" sz="4400" dirty="0" smtClean="0">
              <a:solidFill>
                <a:schemeClr val="tx1">
                  <a:lumMod val="85000"/>
                  <a:lumOff val="15000"/>
                </a:schemeClr>
              </a:solidFill>
              <a:latin typeface="Arial" pitchFamily="34" charset="0"/>
              <a:cs typeface="Arial" pitchFamily="34" charset="0"/>
            </a:endParaRPr>
          </a:p>
          <a:p>
            <a:pPr algn="ctr"/>
            <a:endParaRPr lang="en-US" sz="4400" dirty="0">
              <a:solidFill>
                <a:schemeClr val="tx1">
                  <a:lumMod val="85000"/>
                  <a:lumOff val="15000"/>
                </a:schemeClr>
              </a:solidFill>
              <a:latin typeface="Arial" pitchFamily="34" charset="0"/>
              <a:cs typeface="Arial" pitchFamily="34" charset="0"/>
            </a:endParaRPr>
          </a:p>
          <a:p>
            <a:pPr algn="ctr"/>
            <a:endParaRPr lang="en-US" sz="4400" dirty="0" smtClean="0">
              <a:solidFill>
                <a:schemeClr val="tx1">
                  <a:lumMod val="85000"/>
                  <a:lumOff val="15000"/>
                </a:schemeClr>
              </a:solidFill>
              <a:latin typeface="Arial" pitchFamily="34" charset="0"/>
              <a:cs typeface="Arial" pitchFamily="34" charset="0"/>
            </a:endParaRPr>
          </a:p>
          <a:p>
            <a:pPr algn="ctr"/>
            <a:endParaRPr lang="en-US" sz="900" dirty="0" smtClean="0">
              <a:solidFill>
                <a:schemeClr val="tx1">
                  <a:lumMod val="85000"/>
                  <a:lumOff val="15000"/>
                </a:schemeClr>
              </a:solidFill>
              <a:latin typeface="Arial" pitchFamily="34" charset="0"/>
              <a:cs typeface="Arial" pitchFamily="34" charset="0"/>
            </a:endParaRPr>
          </a:p>
          <a:p>
            <a:pPr algn="ctr"/>
            <a:endParaRPr lang="en-US" sz="900" dirty="0">
              <a:solidFill>
                <a:schemeClr val="tx1">
                  <a:lumMod val="85000"/>
                  <a:lumOff val="15000"/>
                </a:schemeClr>
              </a:solidFill>
              <a:latin typeface="Arial" pitchFamily="34" charset="0"/>
              <a:cs typeface="Arial" pitchFamily="34" charset="0"/>
            </a:endParaRPr>
          </a:p>
          <a:p>
            <a:pPr algn="ctr"/>
            <a:endParaRPr lang="en-US" sz="900" dirty="0" smtClean="0">
              <a:solidFill>
                <a:schemeClr val="tx1">
                  <a:lumMod val="85000"/>
                  <a:lumOff val="15000"/>
                </a:schemeClr>
              </a:solidFill>
              <a:latin typeface="Arial" pitchFamily="34" charset="0"/>
              <a:cs typeface="Arial" pitchFamily="34" charset="0"/>
            </a:endParaRPr>
          </a:p>
          <a:p>
            <a:pPr algn="ctr"/>
            <a:endParaRPr lang="en-US" sz="900" dirty="0">
              <a:solidFill>
                <a:schemeClr val="tx1">
                  <a:lumMod val="85000"/>
                  <a:lumOff val="15000"/>
                </a:schemeClr>
              </a:solidFill>
              <a:latin typeface="Arial" pitchFamily="34" charset="0"/>
              <a:cs typeface="Arial" pitchFamily="34" charset="0"/>
            </a:endParaRPr>
          </a:p>
          <a:p>
            <a:pPr algn="ctr"/>
            <a:endParaRPr lang="en-US" sz="900" dirty="0" smtClean="0">
              <a:solidFill>
                <a:schemeClr val="tx1">
                  <a:lumMod val="85000"/>
                  <a:lumOff val="15000"/>
                </a:schemeClr>
              </a:solidFill>
              <a:latin typeface="Arial" pitchFamily="34" charset="0"/>
              <a:cs typeface="Arial" pitchFamily="34" charset="0"/>
            </a:endParaRPr>
          </a:p>
          <a:p>
            <a:pPr algn="ctr"/>
            <a:endParaRPr lang="en-US" sz="900" dirty="0" smtClean="0">
              <a:solidFill>
                <a:schemeClr val="tx1">
                  <a:lumMod val="85000"/>
                  <a:lumOff val="15000"/>
                </a:schemeClr>
              </a:solidFill>
              <a:latin typeface="Arial" pitchFamily="34" charset="0"/>
              <a:cs typeface="Arial" pitchFamily="34" charset="0"/>
            </a:endParaRPr>
          </a:p>
          <a:p>
            <a:pPr algn="ctr"/>
            <a:r>
              <a:rPr lang="en-US" sz="4400" dirty="0" smtClean="0">
                <a:solidFill>
                  <a:schemeClr val="tx1">
                    <a:lumMod val="85000"/>
                    <a:lumOff val="15000"/>
                  </a:schemeClr>
                </a:solidFill>
                <a:latin typeface="Arial" pitchFamily="34" charset="0"/>
                <a:cs typeface="Arial" pitchFamily="34" charset="0"/>
              </a:rPr>
              <a:t>Project One Giant Leap</a:t>
            </a:r>
          </a:p>
          <a:p>
            <a:endParaRPr lang="en-US" dirty="0"/>
          </a:p>
        </p:txBody>
      </p:sp>
    </p:spTree>
    <p:extLst>
      <p:ext uri="{BB962C8B-B14F-4D97-AF65-F5344CB8AC3E}">
        <p14:creationId xmlns:p14="http://schemas.microsoft.com/office/powerpoint/2010/main" val="739428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1676400" y="762000"/>
            <a:ext cx="8229600" cy="1143000"/>
          </a:xfrm>
        </p:spPr>
        <p:txBody>
          <a:bodyPr/>
          <a:lstStyle/>
          <a:p>
            <a:r>
              <a:rPr lang="en-US" dirty="0" smtClean="0"/>
              <a:t>Predicted Drift</a:t>
            </a:r>
            <a:endParaRPr lang="en-US" dirty="0"/>
          </a:p>
        </p:txBody>
      </p:sp>
      <p:sp>
        <p:nvSpPr>
          <p:cNvPr id="3" name="Content Placeholder 2"/>
          <p:cNvSpPr>
            <a:spLocks noGrp="1"/>
          </p:cNvSpPr>
          <p:nvPr>
            <p:ph idx="1"/>
          </p:nvPr>
        </p:nvSpPr>
        <p:spPr>
          <a:xfrm>
            <a:off x="609600" y="2438400"/>
            <a:ext cx="3962400" cy="4525963"/>
          </a:xfrm>
        </p:spPr>
        <p:txBody>
          <a:bodyPr/>
          <a:lstStyle/>
          <a:p>
            <a:r>
              <a:rPr lang="en-US" dirty="0" smtClean="0"/>
              <a:t>Drift at 5 mph,</a:t>
            </a:r>
            <a:r>
              <a:rPr lang="en-US" dirty="0"/>
              <a:t> </a:t>
            </a:r>
            <a:r>
              <a:rPr lang="en-US" dirty="0" smtClean="0"/>
              <a:t>10 mph, 15 mph, and 20 mph</a:t>
            </a:r>
          </a:p>
        </p:txBody>
      </p:sp>
      <p:pic>
        <p:nvPicPr>
          <p:cNvPr id="4098" name="Picture 2" descr="C:\Users\Laura\Downloads\DSC_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503555"/>
            <a:ext cx="3886200" cy="585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9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57200" y="533400"/>
            <a:ext cx="8229600" cy="1143000"/>
          </a:xfrm>
        </p:spPr>
        <p:txBody>
          <a:bodyPr/>
          <a:lstStyle/>
          <a:p>
            <a:r>
              <a:rPr lang="en-US" dirty="0" smtClean="0"/>
              <a:t>Test Plans and Procedures</a:t>
            </a:r>
            <a:endParaRPr lang="en-US" dirty="0"/>
          </a:p>
        </p:txBody>
      </p:sp>
      <p:sp>
        <p:nvSpPr>
          <p:cNvPr id="3" name="Content Placeholder 2"/>
          <p:cNvSpPr>
            <a:spLocks noGrp="1"/>
          </p:cNvSpPr>
          <p:nvPr>
            <p:ph idx="1"/>
          </p:nvPr>
        </p:nvSpPr>
        <p:spPr>
          <a:xfrm>
            <a:off x="762000" y="2057400"/>
            <a:ext cx="8229600" cy="4525963"/>
          </a:xfrm>
        </p:spPr>
        <p:txBody>
          <a:bodyPr/>
          <a:lstStyle/>
          <a:p>
            <a:r>
              <a:rPr lang="en-US" dirty="0" smtClean="0"/>
              <a:t>Rocket launches</a:t>
            </a:r>
          </a:p>
          <a:p>
            <a:r>
              <a:rPr lang="en-US" dirty="0" smtClean="0"/>
              <a:t>Payload testing</a:t>
            </a:r>
          </a:p>
          <a:p>
            <a:r>
              <a:rPr lang="en-US" dirty="0" smtClean="0"/>
              <a:t>Safety procedures</a:t>
            </a:r>
            <a:endParaRPr lang="en-US" dirty="0"/>
          </a:p>
        </p:txBody>
      </p:sp>
    </p:spTree>
    <p:extLst>
      <p:ext uri="{BB962C8B-B14F-4D97-AF65-F5344CB8AC3E}">
        <p14:creationId xmlns:p14="http://schemas.microsoft.com/office/powerpoint/2010/main" val="62356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r>
              <a:rPr lang="en-US" dirty="0" smtClean="0"/>
              <a:t>Scale Model Flight Test</a:t>
            </a:r>
            <a:endParaRPr lang="en-US" dirty="0"/>
          </a:p>
        </p:txBody>
      </p:sp>
      <p:sp>
        <p:nvSpPr>
          <p:cNvPr id="5" name="Content Placeholder 4"/>
          <p:cNvSpPr>
            <a:spLocks noGrp="1"/>
          </p:cNvSpPr>
          <p:nvPr>
            <p:ph idx="1"/>
          </p:nvPr>
        </p:nvSpPr>
        <p:spPr>
          <a:xfrm>
            <a:off x="4191000" y="1510442"/>
            <a:ext cx="4648200" cy="4525963"/>
          </a:xfrm>
        </p:spPr>
        <p:txBody>
          <a:bodyPr/>
          <a:lstStyle/>
          <a:p>
            <a:r>
              <a:rPr lang="en-US" dirty="0" smtClean="0"/>
              <a:t>January 6</a:t>
            </a:r>
            <a:r>
              <a:rPr lang="en-US" baseline="30000" dirty="0" smtClean="0"/>
              <a:t>th</a:t>
            </a:r>
            <a:endParaRPr lang="en-US" dirty="0" smtClean="0"/>
          </a:p>
          <a:p>
            <a:r>
              <a:rPr lang="en-US" dirty="0" smtClean="0"/>
              <a:t>Results</a:t>
            </a:r>
          </a:p>
          <a:p>
            <a:r>
              <a:rPr lang="en-US" dirty="0" smtClean="0"/>
              <a:t>Recovery</a:t>
            </a:r>
          </a:p>
          <a:p>
            <a:r>
              <a:rPr lang="en-US" dirty="0" smtClean="0"/>
              <a:t>Problems </a:t>
            </a:r>
            <a:endParaRPr lang="en-US" dirty="0"/>
          </a:p>
        </p:txBody>
      </p:sp>
      <p:pic>
        <p:nvPicPr>
          <p:cNvPr id="9218" name="Picture 2" descr="C:\Users\Laura\Downloads\DSC_00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95400"/>
            <a:ext cx="3291840" cy="495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873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6927"/>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381000" y="627385"/>
            <a:ext cx="3893127" cy="1143000"/>
          </a:xfrm>
        </p:spPr>
        <p:txBody>
          <a:bodyPr>
            <a:normAutofit fontScale="90000"/>
          </a:bodyPr>
          <a:lstStyle/>
          <a:p>
            <a:r>
              <a:rPr lang="en-US" dirty="0" smtClean="0"/>
              <a:t>Tests of Staged Recovery System</a:t>
            </a:r>
            <a:endParaRPr lang="en-US" dirty="0"/>
          </a:p>
        </p:txBody>
      </p:sp>
      <p:sp>
        <p:nvSpPr>
          <p:cNvPr id="3" name="Content Placeholder 2"/>
          <p:cNvSpPr>
            <a:spLocks noGrp="1"/>
          </p:cNvSpPr>
          <p:nvPr>
            <p:ph idx="1"/>
          </p:nvPr>
        </p:nvSpPr>
        <p:spPr>
          <a:xfrm>
            <a:off x="304800" y="2304328"/>
            <a:ext cx="4495800" cy="4525963"/>
          </a:xfrm>
        </p:spPr>
        <p:txBody>
          <a:bodyPr/>
          <a:lstStyle/>
          <a:p>
            <a:r>
              <a:rPr lang="en-US" dirty="0" smtClean="0"/>
              <a:t>Electronics bay</a:t>
            </a:r>
          </a:p>
          <a:p>
            <a:r>
              <a:rPr lang="en-US" dirty="0" smtClean="0"/>
              <a:t>Black powder</a:t>
            </a:r>
          </a:p>
          <a:p>
            <a:r>
              <a:rPr lang="en-US" dirty="0" smtClean="0"/>
              <a:t>Sub-scale launch results</a:t>
            </a:r>
            <a:endParaRPr lang="en-US" dirty="0"/>
          </a:p>
        </p:txBody>
      </p:sp>
      <p:pic>
        <p:nvPicPr>
          <p:cNvPr id="5" name="Picture 2" descr="C:\Users\Laura\Downloads\DSC_0044.JPG"/>
          <p:cNvPicPr>
            <a:picLocks noChangeAspect="1" noChangeArrowheads="1"/>
          </p:cNvPicPr>
          <p:nvPr/>
        </p:nvPicPr>
        <p:blipFill rotWithShape="1">
          <a:blip r:embed="rId4">
            <a:extLst>
              <a:ext uri="{28A0092B-C50C-407E-A947-70E740481C1C}">
                <a14:useLocalDpi xmlns:a14="http://schemas.microsoft.com/office/drawing/2010/main" val="0"/>
              </a:ext>
            </a:extLst>
          </a:blip>
          <a:srcRect l="24327" t="37230" r="38215" b="25540"/>
          <a:stretch/>
        </p:blipFill>
        <p:spPr bwMode="auto">
          <a:xfrm>
            <a:off x="4999594" y="611565"/>
            <a:ext cx="3765602" cy="563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69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57200" y="457200"/>
            <a:ext cx="8229600" cy="1143000"/>
          </a:xfrm>
        </p:spPr>
        <p:txBody>
          <a:bodyPr/>
          <a:lstStyle/>
          <a:p>
            <a:r>
              <a:rPr lang="en-US" dirty="0" smtClean="0"/>
              <a:t>Final Payload Design Overview</a:t>
            </a:r>
            <a:endParaRPr lang="en-US" dirty="0"/>
          </a:p>
        </p:txBody>
      </p:sp>
      <p:sp>
        <p:nvSpPr>
          <p:cNvPr id="3" name="Content Placeholder 2"/>
          <p:cNvSpPr>
            <a:spLocks noGrp="1"/>
          </p:cNvSpPr>
          <p:nvPr>
            <p:ph idx="1"/>
          </p:nvPr>
        </p:nvSpPr>
        <p:spPr>
          <a:xfrm>
            <a:off x="381000" y="2133600"/>
            <a:ext cx="3581400" cy="4525963"/>
          </a:xfrm>
        </p:spPr>
        <p:txBody>
          <a:bodyPr/>
          <a:lstStyle/>
          <a:p>
            <a:r>
              <a:rPr lang="en-US" dirty="0" smtClean="0"/>
              <a:t>New electrical system</a:t>
            </a:r>
          </a:p>
          <a:p>
            <a:r>
              <a:rPr lang="en-US" dirty="0" smtClean="0"/>
              <a:t>Arduino </a:t>
            </a:r>
          </a:p>
          <a:p>
            <a:r>
              <a:rPr lang="en-US" dirty="0"/>
              <a:t>P</a:t>
            </a:r>
            <a:r>
              <a:rPr lang="en-US" dirty="0" smtClean="0"/>
              <a:t>art replacements</a:t>
            </a:r>
          </a:p>
          <a:p>
            <a:pPr marL="0" indent="0">
              <a:buNone/>
            </a:pPr>
            <a:endParaRPr lang="en-US" dirty="0"/>
          </a:p>
        </p:txBody>
      </p:sp>
      <p:pic>
        <p:nvPicPr>
          <p:cNvPr id="5" name="Picture 4"/>
          <p:cNvPicPr/>
          <p:nvPr/>
        </p:nvPicPr>
        <p:blipFill rotWithShape="1">
          <a:blip r:embed="rId4">
            <a:extLst>
              <a:ext uri="{28A0092B-C50C-407E-A947-70E740481C1C}">
                <a14:useLocalDpi xmlns:a14="http://schemas.microsoft.com/office/drawing/2010/main" val="0"/>
              </a:ext>
            </a:extLst>
          </a:blip>
          <a:srcRect l="25138" t="25113" r="48301" b="15815"/>
          <a:stretch/>
        </p:blipFill>
        <p:spPr bwMode="auto">
          <a:xfrm>
            <a:off x="4585855" y="1752600"/>
            <a:ext cx="4399478" cy="4731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3150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2043545" y="381000"/>
            <a:ext cx="7086600" cy="1143000"/>
          </a:xfrm>
        </p:spPr>
        <p:txBody>
          <a:bodyPr/>
          <a:lstStyle/>
          <a:p>
            <a:r>
              <a:rPr lang="en-US" dirty="0" smtClean="0"/>
              <a:t>Payload Integration</a:t>
            </a:r>
            <a:endParaRPr lang="en-US" dirty="0"/>
          </a:p>
        </p:txBody>
      </p:sp>
      <p:sp>
        <p:nvSpPr>
          <p:cNvPr id="3" name="Content Placeholder 2"/>
          <p:cNvSpPr>
            <a:spLocks noGrp="1"/>
          </p:cNvSpPr>
          <p:nvPr>
            <p:ph idx="1"/>
          </p:nvPr>
        </p:nvSpPr>
        <p:spPr>
          <a:xfrm>
            <a:off x="2971800" y="1905000"/>
            <a:ext cx="5715000" cy="4525963"/>
          </a:xfrm>
        </p:spPr>
        <p:txBody>
          <a:bodyPr/>
          <a:lstStyle/>
          <a:p>
            <a:r>
              <a:rPr lang="en-US" dirty="0" smtClean="0"/>
              <a:t>Back of rocket</a:t>
            </a:r>
          </a:p>
          <a:p>
            <a:r>
              <a:rPr lang="en-US" dirty="0" smtClean="0"/>
              <a:t>Surrounding components</a:t>
            </a:r>
          </a:p>
          <a:p>
            <a:r>
              <a:rPr lang="en-US" dirty="0" smtClean="0"/>
              <a:t>Attachment to rocket</a:t>
            </a:r>
          </a:p>
          <a:p>
            <a:r>
              <a:rPr lang="en-US" dirty="0" smtClean="0"/>
              <a:t>Parachute </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084" t="11363" r="40877" b="8135"/>
          <a:stretch/>
        </p:blipFill>
        <p:spPr bwMode="auto">
          <a:xfrm>
            <a:off x="6927" y="0"/>
            <a:ext cx="22788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16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228600" y="533400"/>
            <a:ext cx="8229600" cy="1143000"/>
          </a:xfrm>
        </p:spPr>
        <p:txBody>
          <a:bodyPr/>
          <a:lstStyle/>
          <a:p>
            <a:r>
              <a:rPr lang="en-US" dirty="0" smtClean="0"/>
              <a:t>Interfaces</a:t>
            </a:r>
            <a:endParaRPr lang="en-US" dirty="0"/>
          </a:p>
        </p:txBody>
      </p:sp>
      <p:sp>
        <p:nvSpPr>
          <p:cNvPr id="3" name="Content Placeholder 2"/>
          <p:cNvSpPr>
            <a:spLocks noGrp="1"/>
          </p:cNvSpPr>
          <p:nvPr>
            <p:ph idx="1"/>
          </p:nvPr>
        </p:nvSpPr>
        <p:spPr>
          <a:xfrm>
            <a:off x="685800" y="1828800"/>
            <a:ext cx="8229600" cy="4525963"/>
          </a:xfrm>
        </p:spPr>
        <p:txBody>
          <a:bodyPr/>
          <a:lstStyle/>
          <a:p>
            <a:r>
              <a:rPr lang="en-US" dirty="0" smtClean="0"/>
              <a:t>Within launch vehicle</a:t>
            </a:r>
          </a:p>
          <a:p>
            <a:r>
              <a:rPr lang="en-US" dirty="0" smtClean="0"/>
              <a:t>Outside of launch vehicle</a:t>
            </a:r>
          </a:p>
          <a:p>
            <a:r>
              <a:rPr lang="en-US" dirty="0" smtClean="0"/>
              <a:t>Within payload</a:t>
            </a:r>
          </a:p>
          <a:p>
            <a:r>
              <a:rPr lang="en-US" dirty="0" smtClean="0"/>
              <a:t>Outside of payload</a:t>
            </a:r>
            <a:endParaRPr lang="en-US" dirty="0"/>
          </a:p>
        </p:txBody>
      </p:sp>
    </p:spTree>
    <p:extLst>
      <p:ext uri="{BB962C8B-B14F-4D97-AF65-F5344CB8AC3E}">
        <p14:creationId xmlns:p14="http://schemas.microsoft.com/office/powerpoint/2010/main" val="125475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57200" y="533400"/>
            <a:ext cx="8229600" cy="1143000"/>
          </a:xfrm>
        </p:spPr>
        <p:txBody>
          <a:bodyPr/>
          <a:lstStyle/>
          <a:p>
            <a:r>
              <a:rPr lang="en-US" dirty="0" smtClean="0"/>
              <a:t>Status of Requirements Verification</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a:t>Currently waiting </a:t>
            </a:r>
            <a:r>
              <a:rPr lang="en-US" dirty="0" smtClean="0"/>
              <a:t>for particular materials </a:t>
            </a:r>
            <a:r>
              <a:rPr lang="en-US" dirty="0"/>
              <a:t>from </a:t>
            </a:r>
            <a:r>
              <a:rPr lang="en-US" dirty="0" smtClean="0"/>
              <a:t>manufacturers</a:t>
            </a:r>
          </a:p>
          <a:p>
            <a:r>
              <a:rPr lang="en-US" dirty="0" smtClean="0"/>
              <a:t>Starting to build full scale rocket</a:t>
            </a:r>
            <a:endParaRPr lang="en-US" dirty="0"/>
          </a:p>
          <a:p>
            <a:r>
              <a:rPr lang="en-US" dirty="0" smtClean="0"/>
              <a:t>Educational engagement presentations scheduled</a:t>
            </a:r>
          </a:p>
        </p:txBody>
      </p:sp>
    </p:spTree>
    <p:extLst>
      <p:ext uri="{BB962C8B-B14F-4D97-AF65-F5344CB8AC3E}">
        <p14:creationId xmlns:p14="http://schemas.microsoft.com/office/powerpoint/2010/main" val="3942778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itle 2"/>
          <p:cNvSpPr>
            <a:spLocks noGrp="1"/>
          </p:cNvSpPr>
          <p:nvPr>
            <p:ph type="title"/>
          </p:nvPr>
        </p:nvSpPr>
        <p:spPr>
          <a:xfrm>
            <a:off x="457200" y="381000"/>
            <a:ext cx="8229600" cy="1143000"/>
          </a:xfrm>
        </p:spPr>
        <p:txBody>
          <a:bodyPr>
            <a:normAutofit fontScale="90000"/>
          </a:bodyPr>
          <a:lstStyle/>
          <a:p>
            <a:r>
              <a:rPr lang="en-US" dirty="0" smtClean="0"/>
              <a:t>Final Launch Vehicle Dimensions</a:t>
            </a:r>
            <a:r>
              <a:rPr lang="en-US" dirty="0" smtClean="0"/>
              <a:t/>
            </a:r>
            <a:br>
              <a:rPr lang="en-US" dirty="0" smtClean="0"/>
            </a:br>
            <a:endParaRPr lang="en-US" dirty="0"/>
          </a:p>
        </p:txBody>
      </p:sp>
      <p:sp>
        <p:nvSpPr>
          <p:cNvPr id="5" name="Content Placeholder 4"/>
          <p:cNvSpPr>
            <a:spLocks noGrp="1"/>
          </p:cNvSpPr>
          <p:nvPr>
            <p:ph idx="1"/>
          </p:nvPr>
        </p:nvSpPr>
        <p:spPr>
          <a:xfrm>
            <a:off x="304800" y="1219200"/>
            <a:ext cx="8839200" cy="6096000"/>
          </a:xfrm>
        </p:spPr>
        <p:txBody>
          <a:bodyPr>
            <a:noAutofit/>
          </a:bodyPr>
          <a:lstStyle/>
          <a:p>
            <a:pPr lvl="0"/>
            <a:r>
              <a:rPr lang="en-US" sz="2400" dirty="0" smtClean="0"/>
              <a:t>Rocket Length- 81.95 in.</a:t>
            </a:r>
          </a:p>
          <a:p>
            <a:pPr lvl="0"/>
            <a:r>
              <a:rPr lang="en-US" sz="2400" dirty="0" smtClean="0"/>
              <a:t>Rocket Mass- 171 oz.</a:t>
            </a:r>
          </a:p>
          <a:p>
            <a:pPr lvl="0"/>
            <a:r>
              <a:rPr lang="en-US" sz="2400" dirty="0" smtClean="0"/>
              <a:t>Top Body Tube Length- 27.7 in.</a:t>
            </a:r>
          </a:p>
          <a:p>
            <a:pPr lvl="0"/>
            <a:r>
              <a:rPr lang="en-US" sz="2400" dirty="0" smtClean="0"/>
              <a:t>Bottom Body Tube Length- 36.0 in.</a:t>
            </a:r>
          </a:p>
          <a:p>
            <a:pPr lvl="0"/>
            <a:r>
              <a:rPr lang="en-US" sz="2400" dirty="0" smtClean="0"/>
              <a:t>Cone Length- 18.25 in.</a:t>
            </a:r>
          </a:p>
          <a:p>
            <a:pPr lvl="0"/>
            <a:r>
              <a:rPr lang="en-US" sz="2400" dirty="0" smtClean="0"/>
              <a:t>Body Tube Inner Diameter- 3.9 in.</a:t>
            </a:r>
          </a:p>
          <a:p>
            <a:pPr lvl="0"/>
            <a:r>
              <a:rPr lang="en-US" sz="2400" dirty="0" smtClean="0"/>
              <a:t>Body Tube Circumference- 13.0 in.</a:t>
            </a:r>
          </a:p>
          <a:p>
            <a:pPr lvl="0"/>
            <a:r>
              <a:rPr lang="en-US" sz="2400" dirty="0" smtClean="0"/>
              <a:t>Static Stability Margin- 2.51 cal.</a:t>
            </a:r>
          </a:p>
          <a:p>
            <a:r>
              <a:rPr lang="en-US" sz="2400" dirty="0" smtClean="0"/>
              <a:t>All parts of the body tube will be coated in fiberglass. The body tube will be able to withstand high velocities. Our body tubing will be ordered with slots to accompany our fins; this will leave less room for error and will save time during construction.</a:t>
            </a:r>
          </a:p>
        </p:txBody>
      </p:sp>
    </p:spTree>
    <p:extLst>
      <p:ext uri="{BB962C8B-B14F-4D97-AF65-F5344CB8AC3E}">
        <p14:creationId xmlns:p14="http://schemas.microsoft.com/office/powerpoint/2010/main" val="372766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itle 2"/>
          <p:cNvSpPr>
            <a:spLocks noGrp="1"/>
          </p:cNvSpPr>
          <p:nvPr>
            <p:ph type="title"/>
          </p:nvPr>
        </p:nvSpPr>
        <p:spPr>
          <a:xfrm>
            <a:off x="734291" y="228600"/>
            <a:ext cx="8229600" cy="1143000"/>
          </a:xfrm>
        </p:spPr>
        <p:txBody>
          <a:bodyPr>
            <a:normAutofit/>
          </a:bodyPr>
          <a:lstStyle/>
          <a:p>
            <a:r>
              <a:rPr lang="en-US" dirty="0" smtClean="0"/>
              <a:t>Key Design Features</a:t>
            </a:r>
            <a:endParaRPr lang="en-US" dirty="0"/>
          </a:p>
        </p:txBody>
      </p:sp>
      <p:sp>
        <p:nvSpPr>
          <p:cNvPr id="5" name="Content Placeholder 4"/>
          <p:cNvSpPr>
            <a:spLocks noGrp="1"/>
          </p:cNvSpPr>
          <p:nvPr>
            <p:ph idx="1"/>
          </p:nvPr>
        </p:nvSpPr>
        <p:spPr>
          <a:xfrm>
            <a:off x="4038600" y="1676400"/>
            <a:ext cx="5105400" cy="4525963"/>
          </a:xfrm>
        </p:spPr>
        <p:txBody>
          <a:bodyPr/>
          <a:lstStyle/>
          <a:p>
            <a:pPr lvl="0"/>
            <a:r>
              <a:rPr lang="en-US" dirty="0" smtClean="0"/>
              <a:t>Electronics Bay Recovery System</a:t>
            </a:r>
          </a:p>
          <a:p>
            <a:pPr lvl="0"/>
            <a:r>
              <a:rPr lang="en-US" dirty="0" smtClean="0"/>
              <a:t>Motor Retention System</a:t>
            </a:r>
          </a:p>
          <a:p>
            <a:pPr lvl="0"/>
            <a:r>
              <a:rPr lang="en-US" dirty="0" smtClean="0"/>
              <a:t>Fin Attachment Method</a:t>
            </a:r>
            <a:endParaRPr lang="en-US" dirty="0" smtClean="0"/>
          </a:p>
          <a:p>
            <a:pPr lvl="0"/>
            <a:r>
              <a:rPr lang="en-US" dirty="0" smtClean="0"/>
              <a:t>Payload</a:t>
            </a:r>
            <a:endParaRPr lang="en-US" dirty="0" smtClean="0"/>
          </a:p>
        </p:txBody>
      </p:sp>
      <p:pic>
        <p:nvPicPr>
          <p:cNvPr id="5124" name="Picture 4" descr="C:\Users\Laura\Downloads\DSC_0020.JPG"/>
          <p:cNvPicPr>
            <a:picLocks noChangeAspect="1" noChangeArrowheads="1"/>
          </p:cNvPicPr>
          <p:nvPr/>
        </p:nvPicPr>
        <p:blipFill rotWithShape="1">
          <a:blip r:embed="rId4">
            <a:extLst>
              <a:ext uri="{28A0092B-C50C-407E-A947-70E740481C1C}">
                <a14:useLocalDpi xmlns:a14="http://schemas.microsoft.com/office/drawing/2010/main" val="0"/>
              </a:ext>
            </a:extLst>
          </a:blip>
          <a:srcRect l="26010" t="33087" r="21380" b="14358"/>
          <a:stretch/>
        </p:blipFill>
        <p:spPr bwMode="auto">
          <a:xfrm>
            <a:off x="706582" y="1524000"/>
            <a:ext cx="2951018" cy="443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32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itle 4"/>
          <p:cNvSpPr>
            <a:spLocks noGrp="1"/>
          </p:cNvSpPr>
          <p:nvPr>
            <p:ph type="title"/>
          </p:nvPr>
        </p:nvSpPr>
        <p:spPr>
          <a:xfrm>
            <a:off x="457200" y="457200"/>
            <a:ext cx="8229600" cy="1143000"/>
          </a:xfrm>
        </p:spPr>
        <p:txBody>
          <a:bodyPr/>
          <a:lstStyle/>
          <a:p>
            <a:r>
              <a:rPr lang="en-US" dirty="0" smtClean="0"/>
              <a:t>Final Motor Choice</a:t>
            </a:r>
            <a:endParaRPr lang="en-US" dirty="0"/>
          </a:p>
        </p:txBody>
      </p:sp>
      <p:sp>
        <p:nvSpPr>
          <p:cNvPr id="6" name="Content Placeholder 5"/>
          <p:cNvSpPr>
            <a:spLocks noGrp="1"/>
          </p:cNvSpPr>
          <p:nvPr>
            <p:ph idx="1"/>
          </p:nvPr>
        </p:nvSpPr>
        <p:spPr>
          <a:xfrm>
            <a:off x="609600" y="1905000"/>
            <a:ext cx="8229600" cy="4525963"/>
          </a:xfrm>
        </p:spPr>
        <p:txBody>
          <a:bodyPr/>
          <a:lstStyle/>
          <a:p>
            <a:r>
              <a:rPr lang="en-US" dirty="0" smtClean="0"/>
              <a:t>Cesaroni K2045 V-max Motor</a:t>
            </a:r>
          </a:p>
          <a:p>
            <a:r>
              <a:rPr lang="en-US" dirty="0" smtClean="0"/>
              <a:t>Necessary motor retainer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589" t="18939" r="36526" b="15674"/>
          <a:stretch/>
        </p:blipFill>
        <p:spPr bwMode="auto">
          <a:xfrm rot="5400000">
            <a:off x="2814223" y="2515921"/>
            <a:ext cx="305835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736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57200" y="274638"/>
            <a:ext cx="8229600" cy="1706562"/>
          </a:xfrm>
        </p:spPr>
        <p:txBody>
          <a:bodyPr>
            <a:normAutofit/>
          </a:bodyPr>
          <a:lstStyle/>
          <a:p>
            <a:r>
              <a:rPr lang="en-US" dirty="0" smtClean="0"/>
              <a:t>Rocket Flight Stability in Static Margin Diagram</a:t>
            </a:r>
            <a:endParaRPr lang="en-US" dirty="0"/>
          </a:p>
        </p:txBody>
      </p:sp>
      <p:sp>
        <p:nvSpPr>
          <p:cNvPr id="3" name="Content Placeholder 2"/>
          <p:cNvSpPr>
            <a:spLocks noGrp="1"/>
          </p:cNvSpPr>
          <p:nvPr>
            <p:ph idx="1"/>
          </p:nvPr>
        </p:nvSpPr>
        <p:spPr>
          <a:xfrm>
            <a:off x="266700" y="1981200"/>
            <a:ext cx="8610600" cy="4144963"/>
          </a:xfrm>
        </p:spPr>
        <p:txBody>
          <a:bodyPr/>
          <a:lstStyle/>
          <a:p>
            <a:r>
              <a:rPr lang="en-US" dirty="0" smtClean="0"/>
              <a:t>Center of Pressure is 68.4 inches from nose cone</a:t>
            </a:r>
          </a:p>
          <a:p>
            <a:r>
              <a:rPr lang="en-US" dirty="0" smtClean="0"/>
              <a:t>Center of Gravity is 58.1 inches from nose cone</a:t>
            </a:r>
          </a:p>
          <a:p>
            <a:r>
              <a:rPr lang="en-US" dirty="0" smtClean="0"/>
              <a:t>Margin is 2.56 with the motor</a:t>
            </a:r>
          </a:p>
        </p:txBody>
      </p:sp>
      <p:pic>
        <p:nvPicPr>
          <p:cNvPr id="6146" name="Picture 2" descr="C:\Users\Laura\Downloads\DSC_0018.JPG"/>
          <p:cNvPicPr>
            <a:picLocks noChangeAspect="1" noChangeArrowheads="1"/>
          </p:cNvPicPr>
          <p:nvPr/>
        </p:nvPicPr>
        <p:blipFill rotWithShape="1">
          <a:blip r:embed="rId4">
            <a:extLst>
              <a:ext uri="{28A0092B-C50C-407E-A947-70E740481C1C}">
                <a14:useLocalDpi xmlns:a14="http://schemas.microsoft.com/office/drawing/2010/main" val="0"/>
              </a:ext>
            </a:extLst>
          </a:blip>
          <a:srcRect l="43206" t="42974" r="46505" b="34854"/>
          <a:stretch/>
        </p:blipFill>
        <p:spPr bwMode="auto">
          <a:xfrm rot="16200000">
            <a:off x="3264936" y="1660355"/>
            <a:ext cx="2230582" cy="72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7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228600" y="457200"/>
            <a:ext cx="8153400" cy="1477962"/>
          </a:xfrm>
        </p:spPr>
        <p:txBody>
          <a:bodyPr>
            <a:normAutofit/>
          </a:bodyPr>
          <a:lstStyle/>
          <a:p>
            <a:r>
              <a:rPr lang="en-US" dirty="0" smtClean="0"/>
              <a:t>Thrust-to-Weight Ratio and Exit Rail Velocity</a:t>
            </a:r>
            <a:endParaRPr lang="en-US" dirty="0"/>
          </a:p>
        </p:txBody>
      </p:sp>
      <p:sp>
        <p:nvSpPr>
          <p:cNvPr id="3" name="Content Placeholder 2"/>
          <p:cNvSpPr>
            <a:spLocks noGrp="1"/>
          </p:cNvSpPr>
          <p:nvPr>
            <p:ph idx="1"/>
          </p:nvPr>
        </p:nvSpPr>
        <p:spPr>
          <a:xfrm>
            <a:off x="457200" y="2332037"/>
            <a:ext cx="4495800" cy="4525963"/>
          </a:xfrm>
        </p:spPr>
        <p:txBody>
          <a:bodyPr/>
          <a:lstStyle/>
          <a:p>
            <a:r>
              <a:rPr lang="en-US" dirty="0" smtClean="0"/>
              <a:t>Thrust-to-Weight ratio is 42.55</a:t>
            </a:r>
          </a:p>
          <a:p>
            <a:r>
              <a:rPr lang="en-US" dirty="0" smtClean="0"/>
              <a:t>Exit rail velocity is 147 feet per second</a:t>
            </a:r>
            <a:endParaRPr lang="en-US" dirty="0"/>
          </a:p>
        </p:txBody>
      </p:sp>
      <p:pic>
        <p:nvPicPr>
          <p:cNvPr id="10242" name="Picture 2" descr="C:\Users\Laura\Downloads\DSC_003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729" r="14141"/>
          <a:stretch/>
        </p:blipFill>
        <p:spPr bwMode="auto">
          <a:xfrm>
            <a:off x="5562600" y="1447800"/>
            <a:ext cx="3048000" cy="434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6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457200" y="609600"/>
            <a:ext cx="8229600" cy="1143000"/>
          </a:xfrm>
        </p:spPr>
        <p:txBody>
          <a:bodyPr/>
          <a:lstStyle/>
          <a:p>
            <a:r>
              <a:rPr lang="en-US" dirty="0" smtClean="0"/>
              <a:t>Mass Statement and Mass Margin</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Total mass</a:t>
            </a:r>
          </a:p>
          <a:p>
            <a:r>
              <a:rPr lang="en-US" dirty="0" smtClean="0"/>
              <a:t>Static stability margin is 2.56</a:t>
            </a:r>
            <a:endParaRPr lang="en-US" dirty="0"/>
          </a:p>
        </p:txBody>
      </p:sp>
    </p:spTree>
    <p:extLst>
      <p:ext uri="{BB962C8B-B14F-4D97-AF65-F5344CB8AC3E}">
        <p14:creationId xmlns:p14="http://schemas.microsoft.com/office/powerpoint/2010/main" val="44329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318655" y="228600"/>
            <a:ext cx="8839200" cy="1630362"/>
          </a:xfrm>
        </p:spPr>
        <p:txBody>
          <a:bodyPr>
            <a:noAutofit/>
          </a:bodyPr>
          <a:lstStyle/>
          <a:p>
            <a:r>
              <a:rPr lang="en-US" dirty="0" smtClean="0"/>
              <a:t>Recovery System Specifics </a:t>
            </a:r>
            <a:endParaRPr lang="en-US" dirty="0"/>
          </a:p>
        </p:txBody>
      </p:sp>
      <p:sp>
        <p:nvSpPr>
          <p:cNvPr id="3" name="Content Placeholder 2"/>
          <p:cNvSpPr>
            <a:spLocks noGrp="1"/>
          </p:cNvSpPr>
          <p:nvPr>
            <p:ph idx="1"/>
          </p:nvPr>
        </p:nvSpPr>
        <p:spPr>
          <a:xfrm>
            <a:off x="838200" y="1911927"/>
            <a:ext cx="3429000" cy="3916363"/>
          </a:xfrm>
        </p:spPr>
        <p:txBody>
          <a:bodyPr>
            <a:normAutofit fontScale="92500" lnSpcReduction="20000"/>
          </a:bodyPr>
          <a:lstStyle/>
          <a:p>
            <a:pPr marL="0" indent="0">
              <a:buNone/>
            </a:pPr>
            <a:r>
              <a:rPr lang="en-US" u="sng" dirty="0" smtClean="0"/>
              <a:t>Drogue Parachute</a:t>
            </a:r>
          </a:p>
          <a:p>
            <a:r>
              <a:rPr lang="en-US" dirty="0" smtClean="0"/>
              <a:t>Recovery harness is 1 inch thick, and 20 feet long</a:t>
            </a:r>
          </a:p>
          <a:p>
            <a:r>
              <a:rPr lang="en-US" dirty="0" smtClean="0"/>
              <a:t>Parachute size is 15 inches</a:t>
            </a:r>
          </a:p>
          <a:p>
            <a:r>
              <a:rPr lang="en-US" dirty="0" smtClean="0"/>
              <a:t>Descent rates is 92.1 feet per second</a:t>
            </a:r>
            <a:endParaRPr lang="en-US" dirty="0"/>
          </a:p>
        </p:txBody>
      </p:sp>
      <p:sp>
        <p:nvSpPr>
          <p:cNvPr id="5" name="Content Placeholder 2"/>
          <p:cNvSpPr txBox="1">
            <a:spLocks/>
          </p:cNvSpPr>
          <p:nvPr/>
        </p:nvSpPr>
        <p:spPr>
          <a:xfrm>
            <a:off x="4724400" y="1911928"/>
            <a:ext cx="3429000" cy="39163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u="sng" dirty="0" smtClean="0"/>
              <a:t>Main Parachute</a:t>
            </a:r>
          </a:p>
          <a:p>
            <a:r>
              <a:rPr lang="en-US" dirty="0" smtClean="0"/>
              <a:t>Recovery harness is 1 inch thick, and 25 feet long</a:t>
            </a:r>
          </a:p>
          <a:p>
            <a:r>
              <a:rPr lang="en-US" dirty="0" smtClean="0"/>
              <a:t>Parachute size is 72 inches</a:t>
            </a:r>
          </a:p>
          <a:p>
            <a:r>
              <a:rPr lang="en-US" dirty="0" smtClean="0"/>
              <a:t>Descent rates is 19.1 feet per second</a:t>
            </a:r>
            <a:endParaRPr lang="en-US" dirty="0"/>
          </a:p>
        </p:txBody>
      </p:sp>
    </p:spTree>
    <p:extLst>
      <p:ext uri="{BB962C8B-B14F-4D97-AF65-F5344CB8AC3E}">
        <p14:creationId xmlns:p14="http://schemas.microsoft.com/office/powerpoint/2010/main" val="95774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7"/>
            <a:ext cx="9144000" cy="6858000"/>
          </a:xfrm>
          <a:prstGeom prst="rect">
            <a:avLst/>
          </a:prstGeom>
          <a:blipFill dpi="0" rotWithShape="1">
            <a:blip r:embed="rId2">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l="-4999" t="-3031" r="-5707" b="-1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1828800" y="762000"/>
            <a:ext cx="13106400" cy="1143000"/>
          </a:xfrm>
        </p:spPr>
        <p:txBody>
          <a:bodyPr>
            <a:normAutofit fontScale="90000"/>
          </a:bodyPr>
          <a:lstStyle/>
          <a:p>
            <a:r>
              <a:rPr lang="en-US" dirty="0" smtClean="0"/>
              <a:t>Kinetic Energy and Key Phases </a:t>
            </a:r>
            <a:br>
              <a:rPr lang="en-US" dirty="0" smtClean="0"/>
            </a:br>
            <a:r>
              <a:rPr lang="en-US" dirty="0" smtClean="0"/>
              <a:t>of Mission</a:t>
            </a:r>
            <a:endParaRPr lang="en-US" dirty="0"/>
          </a:p>
        </p:txBody>
      </p:sp>
      <p:sp>
        <p:nvSpPr>
          <p:cNvPr id="3" name="Content Placeholder 2"/>
          <p:cNvSpPr>
            <a:spLocks noGrp="1"/>
          </p:cNvSpPr>
          <p:nvPr>
            <p:ph idx="1"/>
          </p:nvPr>
        </p:nvSpPr>
        <p:spPr>
          <a:xfrm>
            <a:off x="1066800" y="2366673"/>
            <a:ext cx="8229600" cy="4525963"/>
          </a:xfrm>
        </p:spPr>
        <p:txBody>
          <a:bodyPr/>
          <a:lstStyle/>
          <a:p>
            <a:r>
              <a:rPr lang="en-US" dirty="0" smtClean="0"/>
              <a:t>Calculated kinetic energy </a:t>
            </a:r>
          </a:p>
          <a:p>
            <a:r>
              <a:rPr lang="en-US" dirty="0" smtClean="0"/>
              <a:t>Phases of mission </a:t>
            </a:r>
          </a:p>
          <a:p>
            <a:pPr marL="0" indent="0">
              <a:buNone/>
            </a:pPr>
            <a:endParaRPr lang="en-US" dirty="0"/>
          </a:p>
        </p:txBody>
      </p:sp>
    </p:spTree>
    <p:extLst>
      <p:ext uri="{BB962C8B-B14F-4D97-AF65-F5344CB8AC3E}">
        <p14:creationId xmlns:p14="http://schemas.microsoft.com/office/powerpoint/2010/main" val="956422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361</Words>
  <Application>Microsoft Office PowerPoint</Application>
  <PresentationFormat>On-screen Show (4:3)</PresentationFormat>
  <Paragraphs>89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Final Launch Vehicle Dimensions </vt:lpstr>
      <vt:lpstr>Key Design Features</vt:lpstr>
      <vt:lpstr>Final Motor Choice</vt:lpstr>
      <vt:lpstr>Rocket Flight Stability in Static Margin Diagram</vt:lpstr>
      <vt:lpstr>Thrust-to-Weight Ratio and Exit Rail Velocity</vt:lpstr>
      <vt:lpstr>Mass Statement and Mass Margin</vt:lpstr>
      <vt:lpstr>Recovery System Specifics </vt:lpstr>
      <vt:lpstr>Kinetic Energy and Key Phases  of Mission</vt:lpstr>
      <vt:lpstr>Predicted Drift</vt:lpstr>
      <vt:lpstr>Test Plans and Procedures</vt:lpstr>
      <vt:lpstr>Scale Model Flight Test</vt:lpstr>
      <vt:lpstr>Tests of Staged Recovery System</vt:lpstr>
      <vt:lpstr>Final Payload Design Overview</vt:lpstr>
      <vt:lpstr>Payload Integration</vt:lpstr>
      <vt:lpstr>Interfaces</vt:lpstr>
      <vt:lpstr>Status of Requirements Verification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Laura</cp:lastModifiedBy>
  <cp:revision>45</cp:revision>
  <dcterms:created xsi:type="dcterms:W3CDTF">2012-10-26T23:04:08Z</dcterms:created>
  <dcterms:modified xsi:type="dcterms:W3CDTF">2013-01-14T10:06:48Z</dcterms:modified>
</cp:coreProperties>
</file>